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5"/>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87" r:id="rId20"/>
    <p:sldId id="288" r:id="rId21"/>
    <p:sldId id="271" r:id="rId22"/>
    <p:sldId id="278" r:id="rId23"/>
    <p:sldId id="280" r:id="rId24"/>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796" autoAdjust="0"/>
  </p:normalViewPr>
  <p:slideViewPr>
    <p:cSldViewPr snapToGrid="0">
      <p:cViewPr varScale="1">
        <p:scale>
          <a:sx n="136" d="100"/>
          <a:sy n="136" d="100"/>
        </p:scale>
        <p:origin x="121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24.06.2024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a:p>
            <a:endParaRPr lang="de-DE" dirty="0"/>
          </a:p>
          <a:p>
            <a:r>
              <a:rPr lang="de-DE" dirty="0"/>
              <a:t>Mit </a:t>
            </a:r>
            <a:r>
              <a:rPr lang="de-DE" dirty="0" err="1"/>
              <a:t>lesson</a:t>
            </a:r>
            <a:r>
              <a:rPr lang="de-DE" dirty="0"/>
              <a:t> </a:t>
            </a:r>
            <a:r>
              <a:rPr lang="de-DE" dirty="0" err="1"/>
              <a:t>learned</a:t>
            </a:r>
            <a:r>
              <a:rPr lang="de-DE" dirty="0"/>
              <a:t> verbunden….?</a:t>
            </a:r>
          </a:p>
          <a:p>
            <a:endParaRPr lang="de-DE" dirty="0"/>
          </a:p>
          <a:p>
            <a:r>
              <a:rPr lang="de-DE" dirty="0"/>
              <a:t>Der Zeitaufwand für den Umbau alter Logik durch neue Funktionalität wurde unterschätzt.</a:t>
            </a:r>
          </a:p>
        </p:txBody>
      </p:sp>
      <p:sp>
        <p:nvSpPr>
          <p:cNvPr id="4" name="Foliennummernplatzhalter 3"/>
          <p:cNvSpPr>
            <a:spLocks noGrp="1"/>
          </p:cNvSpPr>
          <p:nvPr>
            <p:ph type="sldNum" sz="quarter" idx="5"/>
          </p:nvPr>
        </p:nvSpPr>
        <p:spPr/>
        <p:txBody>
          <a:bodyPr/>
          <a:lstStyle/>
          <a:p>
            <a:fld id="{F6BE523D-0702-48B0-846A-C52C4C6D8066}" type="slidenum">
              <a:rPr lang="de-DE" smtClean="0"/>
              <a:t>19</a:t>
            </a:fld>
            <a:endParaRPr lang="de-DE"/>
          </a:p>
        </p:txBody>
      </p:sp>
    </p:spTree>
    <p:extLst>
      <p:ext uri="{BB962C8B-B14F-4D97-AF65-F5344CB8AC3E}">
        <p14:creationId xmlns:p14="http://schemas.microsoft.com/office/powerpoint/2010/main" val="1405957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1068049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möchte ich mit einem Zitat von Nelson Mandela schließen, das die Bedeutung von Bildung wunderbar zusammenfasst: 'Education </a:t>
            </a:r>
            <a:r>
              <a:rPr lang="de-DE" dirty="0" err="1"/>
              <a:t>is</a:t>
            </a:r>
            <a:r>
              <a:rPr lang="de-DE" dirty="0"/>
              <a:t> </a:t>
            </a:r>
            <a:r>
              <a:rPr lang="de-DE" dirty="0" err="1"/>
              <a:t>the</a:t>
            </a:r>
            <a:r>
              <a:rPr lang="de-DE" dirty="0"/>
              <a:t> </a:t>
            </a:r>
            <a:r>
              <a:rPr lang="de-DE" dirty="0" err="1"/>
              <a:t>most</a:t>
            </a:r>
            <a:r>
              <a:rPr lang="de-DE" dirty="0"/>
              <a:t> powerful </a:t>
            </a:r>
            <a:r>
              <a:rPr lang="de-DE" dirty="0" err="1"/>
              <a:t>weapon</a:t>
            </a:r>
            <a:r>
              <a:rPr lang="de-DE" dirty="0"/>
              <a:t> </a:t>
            </a:r>
            <a:r>
              <a:rPr lang="de-DE" dirty="0" err="1"/>
              <a:t>you</a:t>
            </a:r>
            <a:r>
              <a:rPr lang="de-DE" dirty="0"/>
              <a:t> </a:t>
            </a:r>
            <a:r>
              <a:rPr lang="de-DE" dirty="0" err="1"/>
              <a:t>can</a:t>
            </a:r>
            <a:r>
              <a:rPr lang="de-DE" dirty="0"/>
              <a:t> </a:t>
            </a:r>
            <a:r>
              <a:rPr lang="de-DE" dirty="0" err="1"/>
              <a:t>use</a:t>
            </a:r>
            <a:r>
              <a:rPr lang="de-DE" dirty="0"/>
              <a:t> </a:t>
            </a:r>
            <a:r>
              <a:rPr lang="de-DE" dirty="0" err="1"/>
              <a:t>to</a:t>
            </a:r>
            <a:r>
              <a:rPr lang="de-DE" dirty="0"/>
              <a:t> </a:t>
            </a:r>
            <a:r>
              <a:rPr lang="de-DE" dirty="0" err="1"/>
              <a:t>change</a:t>
            </a:r>
            <a:r>
              <a:rPr lang="de-DE" dirty="0"/>
              <a:t> </a:t>
            </a:r>
            <a:r>
              <a:rPr lang="de-DE" dirty="0" err="1"/>
              <a:t>the</a:t>
            </a:r>
            <a:r>
              <a:rPr lang="de-DE" dirty="0"/>
              <a:t> </a:t>
            </a:r>
            <a:r>
              <a:rPr lang="de-DE" dirty="0" err="1"/>
              <a:t>world</a:t>
            </a:r>
            <a:r>
              <a:rPr lang="de-DE" dirty="0"/>
              <a:t>.'</a:t>
            </a:r>
          </a:p>
          <a:p>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 wo wir die Strategien und Schritte erläutern, die wir zur Umsetzung des Projekts geplant haben.</a:t>
            </a:r>
          </a:p>
          <a:p>
            <a:r>
              <a:rPr lang="de-DE" dirty="0"/>
              <a:t>Im Abschnitt 'Umsetzung' werde ich auf die praktischen Aspekte und die eigentliche Entwicklung des Importprofil-Tools eingehen.</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a:p>
            <a:endParaRPr lang="de-DE" dirty="0"/>
          </a:p>
          <a:p>
            <a:r>
              <a:rPr lang="de-DE" dirty="0"/>
              <a:t>Das Standardformat für den Austausch von Fahrplandaten ist die </a:t>
            </a:r>
            <a:r>
              <a:rPr lang="de-DE" i="1" dirty="0"/>
              <a:t>VDV 452</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 die Berechnung und der Verwendung eines durchschnittliches Stundenlohnes. </a:t>
            </a:r>
            <a:r>
              <a:rPr lang="de-DE"/>
              <a:t>Eine nachvollziehbare </a:t>
            </a:r>
            <a:r>
              <a:rPr lang="de-DE" dirty="0"/>
              <a:t>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24.06.2024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24.06.2024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24.06.2024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24.06.2024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24.06.2024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24.06.2024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24.06.2024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24.06.2024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24.06.2024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24.06.2024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24.06.2024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24.06.2024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jp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058194"/>
            <a:ext cx="5181600" cy="38862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139183"/>
            <a:ext cx="5181600" cy="3724221"/>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3">
            <a:extLst>
              <a:ext uri="{28A0092B-C50C-407E-A947-70E740481C1C}">
                <a14:useLocalDpi xmlns:a14="http://schemas.microsoft.com/office/drawing/2010/main" val="0"/>
              </a:ext>
            </a:extLst>
          </a:blip>
          <a:stretch>
            <a:fillRect/>
          </a:stretch>
        </p:blipFill>
        <p:spPr>
          <a:xfrm>
            <a:off x="6172200" y="2271986"/>
            <a:ext cx="5181600" cy="345861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3"/>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6"/>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r>
              <a:rPr lang="de-DE" dirty="0"/>
              <a:t>Zielplattfort</a:t>
            </a:r>
          </a:p>
          <a:p>
            <a:r>
              <a:rPr lang="de-DE" dirty="0"/>
              <a:t>Architektur und Nutzwertanalyse</a:t>
            </a:r>
          </a:p>
          <a:p>
            <a:r>
              <a:rPr lang="de-DE" dirty="0"/>
              <a:t>GUI</a:t>
            </a:r>
          </a:p>
          <a:p>
            <a:r>
              <a:rPr lang="de-DE" dirty="0"/>
              <a:t>Datenmodell</a:t>
            </a:r>
          </a:p>
          <a:p>
            <a:r>
              <a:rPr lang="de-DE" dirty="0"/>
              <a:t>Geschäftslogik</a:t>
            </a:r>
          </a:p>
          <a:p>
            <a:r>
              <a:rPr lang="de-DE" dirty="0"/>
              <a:t>QA</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4522258" y="1697238"/>
            <a:ext cx="6963014" cy="3801723"/>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9630359" y="4799735"/>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11" name="Inhaltsplatzhalter 10">
            <a:extLst>
              <a:ext uri="{FF2B5EF4-FFF2-40B4-BE49-F238E27FC236}">
                <a16:creationId xmlns:a16="http://schemas.microsoft.com/office/drawing/2014/main" id="{F2F50EAA-9038-5E26-2DC9-951DC5A3A900}"/>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6500497" y="2781924"/>
            <a:ext cx="4525006" cy="2438740"/>
          </a:xfrm>
        </p:spPr>
      </p:pic>
    </p:spTree>
    <p:extLst>
      <p:ext uri="{BB962C8B-B14F-4D97-AF65-F5344CB8AC3E}">
        <p14:creationId xmlns:p14="http://schemas.microsoft.com/office/powerpoint/2010/main" val="4745405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S</a:t>
            </a:r>
            <a:r>
              <a:rPr lang="de-DE" sz="4000" b="1" dirty="0"/>
              <a:t>OLL-IST VERGLEICH</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8423512" y="5979862"/>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normAutofit/>
          </a:bodyPr>
          <a:lstStyle/>
          <a:p>
            <a:pPr marL="0" indent="0">
              <a:buNone/>
            </a:pPr>
            <a:endParaRPr lang="de-DE" sz="6600" dirty="0"/>
          </a:p>
          <a:p>
            <a:pPr marL="0" indent="0">
              <a:buNone/>
            </a:pPr>
            <a:endParaRPr lang="de-DE" sz="6600" dirty="0"/>
          </a:p>
          <a:p>
            <a:pPr marL="0" indent="0">
              <a:buNone/>
            </a:pPr>
            <a:r>
              <a:rPr lang="de-DE" sz="6600" dirty="0"/>
              <a:t>   </a:t>
            </a:r>
          </a:p>
        </p:txBody>
      </p:sp>
      <p:pic>
        <p:nvPicPr>
          <p:cNvPr id="9" name="Grafik 8">
            <a:extLst>
              <a:ext uri="{FF2B5EF4-FFF2-40B4-BE49-F238E27FC236}">
                <a16:creationId xmlns:a16="http://schemas.microsoft.com/office/drawing/2014/main" id="{0ADFCC54-D14B-6B11-BB26-0A289DD32574}"/>
              </a:ext>
            </a:extLst>
          </p:cNvPr>
          <p:cNvPicPr>
            <a:picLocks noChangeAspect="1"/>
          </p:cNvPicPr>
          <p:nvPr/>
        </p:nvPicPr>
        <p:blipFill>
          <a:blip r:embed="rId7"/>
          <a:stretch>
            <a:fillRect/>
          </a:stretch>
        </p:blipFill>
        <p:spPr>
          <a:xfrm>
            <a:off x="294465" y="2507914"/>
            <a:ext cx="5801535" cy="2419688"/>
          </a:xfrm>
          <a:prstGeom prst="rect">
            <a:avLst/>
          </a:prstGeom>
        </p:spPr>
      </p:pic>
      <p:pic>
        <p:nvPicPr>
          <p:cNvPr id="11" name="Grafik 10">
            <a:extLst>
              <a:ext uri="{FF2B5EF4-FFF2-40B4-BE49-F238E27FC236}">
                <a16:creationId xmlns:a16="http://schemas.microsoft.com/office/drawing/2014/main" id="{3A590193-282C-F83C-665F-45A8F89D6ED7}"/>
              </a:ext>
            </a:extLst>
          </p:cNvPr>
          <p:cNvPicPr>
            <a:picLocks noChangeAspect="1"/>
          </p:cNvPicPr>
          <p:nvPr/>
        </p:nvPicPr>
        <p:blipFill>
          <a:blip r:embed="rId8"/>
          <a:stretch>
            <a:fillRect/>
          </a:stretch>
        </p:blipFill>
        <p:spPr>
          <a:xfrm>
            <a:off x="6172200" y="1863915"/>
            <a:ext cx="4610743" cy="1524213"/>
          </a:xfrm>
          <a:prstGeom prst="rect">
            <a:avLst/>
          </a:prstGeom>
        </p:spPr>
      </p:pic>
      <p:pic>
        <p:nvPicPr>
          <p:cNvPr id="13" name="Grafik 12">
            <a:extLst>
              <a:ext uri="{FF2B5EF4-FFF2-40B4-BE49-F238E27FC236}">
                <a16:creationId xmlns:a16="http://schemas.microsoft.com/office/drawing/2014/main" id="{A68F27D6-F06F-C8E7-3D22-026B82051D38}"/>
              </a:ext>
            </a:extLst>
          </p:cNvPr>
          <p:cNvPicPr>
            <a:picLocks noChangeAspect="1"/>
          </p:cNvPicPr>
          <p:nvPr/>
        </p:nvPicPr>
        <p:blipFill>
          <a:blip r:embed="rId9"/>
          <a:stretch>
            <a:fillRect/>
          </a:stretch>
        </p:blipFill>
        <p:spPr>
          <a:xfrm>
            <a:off x="6445251" y="3580706"/>
            <a:ext cx="4439270" cy="1371791"/>
          </a:xfrm>
          <a:prstGeom prst="rect">
            <a:avLst/>
          </a:prstGeom>
        </p:spPr>
      </p:pic>
    </p:spTree>
    <p:extLst>
      <p:ext uri="{BB962C8B-B14F-4D97-AF65-F5344CB8AC3E}">
        <p14:creationId xmlns:p14="http://schemas.microsoft.com/office/powerpoint/2010/main" val="276689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FAZIT</a:t>
            </a:r>
            <a:endParaRPr lang="de-DE" sz="4000" b="1" dirty="0"/>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9118518" y="595206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lstStyle/>
          <a:p>
            <a:r>
              <a:rPr lang="it-IT" dirty="0"/>
              <a:t>Lesson </a:t>
            </a:r>
            <a:r>
              <a:rPr lang="it-IT" dirty="0" err="1"/>
              <a:t>learned</a:t>
            </a:r>
            <a:endParaRPr lang="it-IT" dirty="0"/>
          </a:p>
          <a:p>
            <a:r>
              <a:rPr lang="it-IT" dirty="0" err="1"/>
              <a:t>Ausblick</a:t>
            </a:r>
            <a:endParaRPr lang="de-DE" dirty="0"/>
          </a:p>
        </p:txBody>
      </p:sp>
    </p:spTree>
    <p:extLst>
      <p:ext uri="{BB962C8B-B14F-4D97-AF65-F5344CB8AC3E}">
        <p14:creationId xmlns:p14="http://schemas.microsoft.com/office/powerpoint/2010/main" val="27768107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lstStyle/>
          <a:p>
            <a:pPr lvl="0"/>
            <a:r>
              <a:rPr lang="de-DE" sz="2400" dirty="0"/>
              <a:t>christ.scene7.com	 qcad.org</a:t>
            </a:r>
            <a:br>
              <a:rPr lang="de-DE" sz="2400" dirty="0"/>
            </a:br>
            <a:r>
              <a:rPr lang="de-DE" sz="2400" dirty="0"/>
              <a:t>way4net.de		signprintables.com</a:t>
            </a:r>
            <a:br>
              <a:rPr lang="de-DE" sz="2400" dirty="0"/>
            </a:br>
            <a:r>
              <a:rPr lang="de-DE" sz="2400" dirty="0"/>
              <a:t>socialmediaexplorer.com</a:t>
            </a:r>
            <a:endParaRPr lang="de-DE" dirty="0"/>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D5F6794-EAEC-D7D9-7650-914719F9E05B}"/>
              </a:ext>
            </a:extLst>
          </p:cNvPr>
          <p:cNvSpPr>
            <a:spLocks noGrp="1"/>
          </p:cNvSpPr>
          <p:nvPr>
            <p:ph type="ctrTitle"/>
          </p:nvPr>
        </p:nvSpPr>
        <p:spPr>
          <a:xfrm>
            <a:off x="-283699" y="-1128822"/>
            <a:ext cx="9144000" cy="2387600"/>
          </a:xfrm>
          <a:scene3d>
            <a:camera prst="orthographicFront">
              <a:rot lat="0" lon="10800000" rev="0"/>
            </a:camera>
            <a:lightRig rig="threePt" dir="t"/>
          </a:scene3d>
        </p:spPr>
        <p:txBody>
          <a:bodyPr/>
          <a:lstStyle/>
          <a:p>
            <a:r>
              <a:rPr lang="de-DE" dirty="0"/>
              <a:t>🚌</a:t>
            </a:r>
          </a:p>
        </p:txBody>
      </p:sp>
      <p:sp>
        <p:nvSpPr>
          <p:cNvPr id="3" name="Untertitel 2">
            <a:extLst>
              <a:ext uri="{FF2B5EF4-FFF2-40B4-BE49-F238E27FC236}">
                <a16:creationId xmlns:a16="http://schemas.microsoft.com/office/drawing/2014/main" id="{425BE85A-8AD3-CC18-41AC-8F0C2594E5D6}"/>
              </a:ext>
            </a:extLst>
          </p:cNvPr>
          <p:cNvSpPr>
            <a:spLocks noGrp="1"/>
          </p:cNvSpPr>
          <p:nvPr>
            <p:ph type="subTitle" idx="1"/>
          </p:nvPr>
        </p:nvSpPr>
        <p:spPr>
          <a:xfrm>
            <a:off x="959952" y="-1906290"/>
            <a:ext cx="9144000" cy="3319530"/>
          </a:xfrm>
        </p:spPr>
        <p:txBody>
          <a:bodyPr/>
          <a:lstStyle/>
          <a:p>
            <a:r>
              <a:rPr lang="de-DE" dirty="0"/>
              <a:t>A</a:t>
            </a:r>
          </a:p>
        </p:txBody>
      </p:sp>
      <p:cxnSp>
        <p:nvCxnSpPr>
          <p:cNvPr id="9" name="Gerader Verbinder 8">
            <a:extLst>
              <a:ext uri="{FF2B5EF4-FFF2-40B4-BE49-F238E27FC236}">
                <a16:creationId xmlns:a16="http://schemas.microsoft.com/office/drawing/2014/main" id="{0729D688-FFB2-8CB4-5F8E-BED628490C74}"/>
              </a:ext>
            </a:extLst>
          </p:cNvPr>
          <p:cNvCxnSpPr>
            <a:cxnSpLocks/>
          </p:cNvCxnSpPr>
          <p:nvPr/>
        </p:nvCxnSpPr>
        <p:spPr>
          <a:xfrm>
            <a:off x="1860550" y="64819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Gerader Verbinder 9">
            <a:extLst>
              <a:ext uri="{FF2B5EF4-FFF2-40B4-BE49-F238E27FC236}">
                <a16:creationId xmlns:a16="http://schemas.microsoft.com/office/drawing/2014/main" id="{F405B12A-2DD4-5A21-3B05-3BD62088C7F8}"/>
              </a:ext>
            </a:extLst>
          </p:cNvPr>
          <p:cNvCxnSpPr>
            <a:cxnSpLocks/>
          </p:cNvCxnSpPr>
          <p:nvPr/>
        </p:nvCxnSpPr>
        <p:spPr>
          <a:xfrm>
            <a:off x="1860550" y="6367651"/>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Gerader Verbinder 10">
            <a:extLst>
              <a:ext uri="{FF2B5EF4-FFF2-40B4-BE49-F238E27FC236}">
                <a16:creationId xmlns:a16="http://schemas.microsoft.com/office/drawing/2014/main" id="{103F3A40-F771-3132-C1DE-890343695670}"/>
              </a:ext>
            </a:extLst>
          </p:cNvPr>
          <p:cNvCxnSpPr>
            <a:cxnSpLocks/>
          </p:cNvCxnSpPr>
          <p:nvPr/>
        </p:nvCxnSpPr>
        <p:spPr>
          <a:xfrm>
            <a:off x="1860550" y="6435914"/>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Grafik 6">
            <a:extLst>
              <a:ext uri="{FF2B5EF4-FFF2-40B4-BE49-F238E27FC236}">
                <a16:creationId xmlns:a16="http://schemas.microsoft.com/office/drawing/2014/main" id="{62A26046-F462-416A-E7EC-89F251A5B57F}"/>
              </a:ext>
            </a:extLst>
          </p:cNvPr>
          <p:cNvPicPr>
            <a:picLocks noChangeAspect="1"/>
          </p:cNvPicPr>
          <p:nvPr/>
        </p:nvPicPr>
        <p:blipFill>
          <a:blip r:embed="rId2"/>
          <a:stretch>
            <a:fillRect/>
          </a:stretch>
        </p:blipFill>
        <p:spPr>
          <a:xfrm>
            <a:off x="2697556" y="2316163"/>
            <a:ext cx="765268" cy="582270"/>
          </a:xfrm>
          <a:prstGeom prst="rect">
            <a:avLst/>
          </a:prstGeom>
        </p:spPr>
      </p:pic>
      <p:pic>
        <p:nvPicPr>
          <p:cNvPr id="15" name="Grafik 14">
            <a:extLst>
              <a:ext uri="{FF2B5EF4-FFF2-40B4-BE49-F238E27FC236}">
                <a16:creationId xmlns:a16="http://schemas.microsoft.com/office/drawing/2014/main" id="{F42CE6EC-326A-119A-1828-5EB34CB39D32}"/>
              </a:ext>
            </a:extLst>
          </p:cNvPr>
          <p:cNvPicPr>
            <a:picLocks noChangeAspect="1"/>
          </p:cNvPicPr>
          <p:nvPr/>
        </p:nvPicPr>
        <p:blipFill>
          <a:blip r:embed="rId3"/>
          <a:stretch>
            <a:fillRect/>
          </a:stretch>
        </p:blipFill>
        <p:spPr>
          <a:xfrm>
            <a:off x="2697556" y="5856310"/>
            <a:ext cx="311029" cy="487345"/>
          </a:xfrm>
          <a:prstGeom prst="rect">
            <a:avLst/>
          </a:prstGeom>
        </p:spPr>
      </p:pic>
      <p:sp>
        <p:nvSpPr>
          <p:cNvPr id="19" name="Textfeld 18">
            <a:extLst>
              <a:ext uri="{FF2B5EF4-FFF2-40B4-BE49-F238E27FC236}">
                <a16:creationId xmlns:a16="http://schemas.microsoft.com/office/drawing/2014/main" id="{E13B2122-987D-45B9-492A-198A15FA17A5}"/>
              </a:ext>
            </a:extLst>
          </p:cNvPr>
          <p:cNvSpPr txBox="1"/>
          <p:nvPr/>
        </p:nvSpPr>
        <p:spPr>
          <a:xfrm>
            <a:off x="6758070" y="1192767"/>
            <a:ext cx="6096000" cy="1323439"/>
          </a:xfrm>
          <a:prstGeom prst="rect">
            <a:avLst/>
          </a:prstGeom>
          <a:noFill/>
        </p:spPr>
        <p:txBody>
          <a:bodyPr wrap="square">
            <a:spAutoFit/>
          </a:bodyPr>
          <a:lstStyle/>
          <a:p>
            <a:r>
              <a:rPr lang="de-DE" sz="8000" dirty="0"/>
              <a:t>🏁</a:t>
            </a:r>
          </a:p>
        </p:txBody>
      </p:sp>
      <p:grpSp>
        <p:nvGrpSpPr>
          <p:cNvPr id="13" name="Gruppieren 12">
            <a:extLst>
              <a:ext uri="{FF2B5EF4-FFF2-40B4-BE49-F238E27FC236}">
                <a16:creationId xmlns:a16="http://schemas.microsoft.com/office/drawing/2014/main" id="{C8E8E851-74F9-09CA-06E5-70E4284319B7}"/>
              </a:ext>
            </a:extLst>
          </p:cNvPr>
          <p:cNvGrpSpPr/>
          <p:nvPr/>
        </p:nvGrpSpPr>
        <p:grpSpPr>
          <a:xfrm>
            <a:off x="10351524" y="5857287"/>
            <a:ext cx="311029" cy="487345"/>
            <a:chOff x="10351524" y="3949108"/>
            <a:chExt cx="560194" cy="877756"/>
          </a:xfrm>
        </p:grpSpPr>
        <p:pic>
          <p:nvPicPr>
            <p:cNvPr id="17" name="Grafik 16">
              <a:extLst>
                <a:ext uri="{FF2B5EF4-FFF2-40B4-BE49-F238E27FC236}">
                  <a16:creationId xmlns:a16="http://schemas.microsoft.com/office/drawing/2014/main" id="{881097C2-C0B1-0E8E-754B-6D2EF9A73D7B}"/>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8E6447C8-53FE-23A6-4D0C-8C70BA1E0FB9}"/>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4" name="Grafik 3">
            <a:extLst>
              <a:ext uri="{FF2B5EF4-FFF2-40B4-BE49-F238E27FC236}">
                <a16:creationId xmlns:a16="http://schemas.microsoft.com/office/drawing/2014/main" id="{A89D33B7-6C8E-F543-1285-3E981FDAC3A7}"/>
              </a:ext>
            </a:extLst>
          </p:cNvPr>
          <p:cNvPicPr>
            <a:picLocks noChangeAspect="1"/>
          </p:cNvPicPr>
          <p:nvPr/>
        </p:nvPicPr>
        <p:blipFill>
          <a:blip r:embed="rId3"/>
          <a:stretch>
            <a:fillRect/>
          </a:stretch>
        </p:blipFill>
        <p:spPr>
          <a:xfrm>
            <a:off x="4224403" y="5861973"/>
            <a:ext cx="311029" cy="487345"/>
          </a:xfrm>
          <a:prstGeom prst="rect">
            <a:avLst/>
          </a:prstGeom>
        </p:spPr>
      </p:pic>
      <p:pic>
        <p:nvPicPr>
          <p:cNvPr id="6" name="Grafik 5">
            <a:extLst>
              <a:ext uri="{FF2B5EF4-FFF2-40B4-BE49-F238E27FC236}">
                <a16:creationId xmlns:a16="http://schemas.microsoft.com/office/drawing/2014/main" id="{2B435E3A-5B09-C8B7-5609-9C8AB4871BBD}"/>
              </a:ext>
            </a:extLst>
          </p:cNvPr>
          <p:cNvPicPr>
            <a:picLocks noChangeAspect="1"/>
          </p:cNvPicPr>
          <p:nvPr/>
        </p:nvPicPr>
        <p:blipFill>
          <a:blip r:embed="rId3"/>
          <a:stretch>
            <a:fillRect/>
          </a:stretch>
        </p:blipFill>
        <p:spPr>
          <a:xfrm>
            <a:off x="5777367" y="5861973"/>
            <a:ext cx="311029" cy="487345"/>
          </a:xfrm>
          <a:prstGeom prst="rect">
            <a:avLst/>
          </a:prstGeom>
        </p:spPr>
      </p:pic>
      <p:pic>
        <p:nvPicPr>
          <p:cNvPr id="8" name="Grafik 7">
            <a:extLst>
              <a:ext uri="{FF2B5EF4-FFF2-40B4-BE49-F238E27FC236}">
                <a16:creationId xmlns:a16="http://schemas.microsoft.com/office/drawing/2014/main" id="{0A5EB926-578A-B496-F51F-48CDBFC7AE7E}"/>
              </a:ext>
            </a:extLst>
          </p:cNvPr>
          <p:cNvPicPr>
            <a:picLocks noChangeAspect="1"/>
          </p:cNvPicPr>
          <p:nvPr/>
        </p:nvPicPr>
        <p:blipFill>
          <a:blip r:embed="rId3"/>
          <a:stretch>
            <a:fillRect/>
          </a:stretch>
        </p:blipFill>
        <p:spPr>
          <a:xfrm>
            <a:off x="7400584" y="5868438"/>
            <a:ext cx="311029" cy="487345"/>
          </a:xfrm>
          <a:prstGeom prst="rect">
            <a:avLst/>
          </a:prstGeom>
        </p:spPr>
      </p:pic>
      <p:pic>
        <p:nvPicPr>
          <p:cNvPr id="12" name="Grafik 11">
            <a:extLst>
              <a:ext uri="{FF2B5EF4-FFF2-40B4-BE49-F238E27FC236}">
                <a16:creationId xmlns:a16="http://schemas.microsoft.com/office/drawing/2014/main" id="{A6C1AA8B-8FAA-543E-022B-BDEBB37B80ED}"/>
              </a:ext>
            </a:extLst>
          </p:cNvPr>
          <p:cNvPicPr>
            <a:picLocks noChangeAspect="1"/>
          </p:cNvPicPr>
          <p:nvPr/>
        </p:nvPicPr>
        <p:blipFill>
          <a:blip r:embed="rId3"/>
          <a:stretch>
            <a:fillRect/>
          </a:stretch>
        </p:blipFill>
        <p:spPr>
          <a:xfrm>
            <a:off x="8996741" y="5857287"/>
            <a:ext cx="311029" cy="487345"/>
          </a:xfrm>
          <a:prstGeom prst="rect">
            <a:avLst/>
          </a:prstGeom>
        </p:spPr>
      </p:pic>
      <p:cxnSp>
        <p:nvCxnSpPr>
          <p:cNvPr id="18" name="Gerader Verbinder 17">
            <a:extLst>
              <a:ext uri="{FF2B5EF4-FFF2-40B4-BE49-F238E27FC236}">
                <a16:creationId xmlns:a16="http://schemas.microsoft.com/office/drawing/2014/main" id="{BE106F75-65EA-9D42-BAD7-103A2DA66A07}"/>
              </a:ext>
            </a:extLst>
          </p:cNvPr>
          <p:cNvCxnSpPr>
            <a:cxnSpLocks/>
          </p:cNvCxnSpPr>
          <p:nvPr/>
        </p:nvCxnSpPr>
        <p:spPr>
          <a:xfrm>
            <a:off x="1860550" y="41746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Gerader Verbinder 20">
            <a:extLst>
              <a:ext uri="{FF2B5EF4-FFF2-40B4-BE49-F238E27FC236}">
                <a16:creationId xmlns:a16="http://schemas.microsoft.com/office/drawing/2014/main" id="{66F56FF1-0EAB-3FB1-5BB1-76F1F4BE7E3C}"/>
              </a:ext>
            </a:extLst>
          </p:cNvPr>
          <p:cNvCxnSpPr>
            <a:cxnSpLocks/>
          </p:cNvCxnSpPr>
          <p:nvPr/>
        </p:nvCxnSpPr>
        <p:spPr>
          <a:xfrm>
            <a:off x="1860550" y="4060396"/>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8FA97304-01AE-26A1-A125-3F3A50F233CC}"/>
              </a:ext>
            </a:extLst>
          </p:cNvPr>
          <p:cNvCxnSpPr>
            <a:cxnSpLocks/>
          </p:cNvCxnSpPr>
          <p:nvPr/>
        </p:nvCxnSpPr>
        <p:spPr>
          <a:xfrm>
            <a:off x="1860550" y="4128659"/>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5" name="Grafik 24">
            <a:extLst>
              <a:ext uri="{FF2B5EF4-FFF2-40B4-BE49-F238E27FC236}">
                <a16:creationId xmlns:a16="http://schemas.microsoft.com/office/drawing/2014/main" id="{3A6C8AD3-F927-4F1C-9AA1-345C386C383D}"/>
              </a:ext>
            </a:extLst>
          </p:cNvPr>
          <p:cNvPicPr>
            <a:picLocks noChangeAspect="1"/>
          </p:cNvPicPr>
          <p:nvPr/>
        </p:nvPicPr>
        <p:blipFill>
          <a:blip r:embed="rId3"/>
          <a:stretch>
            <a:fillRect/>
          </a:stretch>
        </p:blipFill>
        <p:spPr>
          <a:xfrm>
            <a:off x="2697556" y="3549055"/>
            <a:ext cx="311029" cy="487345"/>
          </a:xfrm>
          <a:prstGeom prst="rect">
            <a:avLst/>
          </a:prstGeom>
        </p:spPr>
      </p:pic>
      <p:grpSp>
        <p:nvGrpSpPr>
          <p:cNvPr id="27" name="Gruppieren 26">
            <a:extLst>
              <a:ext uri="{FF2B5EF4-FFF2-40B4-BE49-F238E27FC236}">
                <a16:creationId xmlns:a16="http://schemas.microsoft.com/office/drawing/2014/main" id="{7EC45658-5887-1A1B-1A0B-B9B2639196BE}"/>
              </a:ext>
            </a:extLst>
          </p:cNvPr>
          <p:cNvGrpSpPr/>
          <p:nvPr/>
        </p:nvGrpSpPr>
        <p:grpSpPr>
          <a:xfrm>
            <a:off x="10351524" y="3550032"/>
            <a:ext cx="311029" cy="487345"/>
            <a:chOff x="10351524" y="3949108"/>
            <a:chExt cx="560194" cy="877756"/>
          </a:xfrm>
        </p:grpSpPr>
        <p:pic>
          <p:nvPicPr>
            <p:cNvPr id="28" name="Grafik 27">
              <a:extLst>
                <a:ext uri="{FF2B5EF4-FFF2-40B4-BE49-F238E27FC236}">
                  <a16:creationId xmlns:a16="http://schemas.microsoft.com/office/drawing/2014/main" id="{E46849E0-976C-D024-7EC7-C169B06FD13C}"/>
                </a:ext>
              </a:extLst>
            </p:cNvPr>
            <p:cNvPicPr>
              <a:picLocks noChangeAspect="1"/>
            </p:cNvPicPr>
            <p:nvPr/>
          </p:nvPicPr>
          <p:blipFill>
            <a:blip r:embed="rId3"/>
            <a:stretch>
              <a:fillRect/>
            </a:stretch>
          </p:blipFill>
          <p:spPr>
            <a:xfrm>
              <a:off x="10351524" y="3949108"/>
              <a:ext cx="560194" cy="877756"/>
            </a:xfrm>
            <a:prstGeom prst="rect">
              <a:avLst/>
            </a:prstGeom>
          </p:spPr>
        </p:pic>
        <p:pic>
          <p:nvPicPr>
            <p:cNvPr id="29" name="Grafik 28">
              <a:extLst>
                <a:ext uri="{FF2B5EF4-FFF2-40B4-BE49-F238E27FC236}">
                  <a16:creationId xmlns:a16="http://schemas.microsoft.com/office/drawing/2014/main" id="{8F50780C-FF33-151E-AAD5-7BF62810CF7F}"/>
                </a:ext>
              </a:extLst>
            </p:cNvPr>
            <p:cNvPicPr>
              <a:picLocks noChangeAspect="1"/>
            </p:cNvPicPr>
            <p:nvPr/>
          </p:nvPicPr>
          <p:blipFill>
            <a:blip r:embed="rId4"/>
            <a:stretch>
              <a:fillRect/>
            </a:stretch>
          </p:blipFill>
          <p:spPr>
            <a:xfrm>
              <a:off x="10467299" y="4043851"/>
              <a:ext cx="328644" cy="364219"/>
            </a:xfrm>
            <a:prstGeom prst="rect">
              <a:avLst/>
            </a:prstGeom>
          </p:spPr>
        </p:pic>
      </p:grpSp>
      <p:pic>
        <p:nvPicPr>
          <p:cNvPr id="30" name="Grafik 29">
            <a:extLst>
              <a:ext uri="{FF2B5EF4-FFF2-40B4-BE49-F238E27FC236}">
                <a16:creationId xmlns:a16="http://schemas.microsoft.com/office/drawing/2014/main" id="{27B796C7-1C00-D970-3DB3-FA868846FECD}"/>
              </a:ext>
            </a:extLst>
          </p:cNvPr>
          <p:cNvPicPr>
            <a:picLocks noChangeAspect="1"/>
          </p:cNvPicPr>
          <p:nvPr/>
        </p:nvPicPr>
        <p:blipFill>
          <a:blip r:embed="rId3"/>
          <a:stretch>
            <a:fillRect/>
          </a:stretch>
        </p:blipFill>
        <p:spPr>
          <a:xfrm>
            <a:off x="4224403" y="3554718"/>
            <a:ext cx="311029" cy="487345"/>
          </a:xfrm>
          <a:prstGeom prst="rect">
            <a:avLst/>
          </a:prstGeom>
        </p:spPr>
      </p:pic>
      <p:pic>
        <p:nvPicPr>
          <p:cNvPr id="31" name="Grafik 30">
            <a:extLst>
              <a:ext uri="{FF2B5EF4-FFF2-40B4-BE49-F238E27FC236}">
                <a16:creationId xmlns:a16="http://schemas.microsoft.com/office/drawing/2014/main" id="{DE8BCA56-FFF1-8050-3026-61E0F026F646}"/>
              </a:ext>
            </a:extLst>
          </p:cNvPr>
          <p:cNvPicPr>
            <a:picLocks noChangeAspect="1"/>
          </p:cNvPicPr>
          <p:nvPr/>
        </p:nvPicPr>
        <p:blipFill>
          <a:blip r:embed="rId3"/>
          <a:stretch>
            <a:fillRect/>
          </a:stretch>
        </p:blipFill>
        <p:spPr>
          <a:xfrm>
            <a:off x="5777367" y="3554718"/>
            <a:ext cx="311029" cy="487345"/>
          </a:xfrm>
          <a:prstGeom prst="rect">
            <a:avLst/>
          </a:prstGeom>
        </p:spPr>
      </p:pic>
      <p:pic>
        <p:nvPicPr>
          <p:cNvPr id="32" name="Grafik 31">
            <a:extLst>
              <a:ext uri="{FF2B5EF4-FFF2-40B4-BE49-F238E27FC236}">
                <a16:creationId xmlns:a16="http://schemas.microsoft.com/office/drawing/2014/main" id="{A4BFF3A7-DF1F-11AF-C138-FF2924DBB2AA}"/>
              </a:ext>
            </a:extLst>
          </p:cNvPr>
          <p:cNvPicPr>
            <a:picLocks noChangeAspect="1"/>
          </p:cNvPicPr>
          <p:nvPr/>
        </p:nvPicPr>
        <p:blipFill>
          <a:blip r:embed="rId3"/>
          <a:stretch>
            <a:fillRect/>
          </a:stretch>
        </p:blipFill>
        <p:spPr>
          <a:xfrm>
            <a:off x="7400584" y="3561183"/>
            <a:ext cx="311029" cy="487345"/>
          </a:xfrm>
          <a:prstGeom prst="rect">
            <a:avLst/>
          </a:prstGeom>
        </p:spPr>
      </p:pic>
      <p:pic>
        <p:nvPicPr>
          <p:cNvPr id="33" name="Grafik 32">
            <a:extLst>
              <a:ext uri="{FF2B5EF4-FFF2-40B4-BE49-F238E27FC236}">
                <a16:creationId xmlns:a16="http://schemas.microsoft.com/office/drawing/2014/main" id="{0FF47322-D558-E474-C27E-98273D4A13B9}"/>
              </a:ext>
            </a:extLst>
          </p:cNvPr>
          <p:cNvPicPr>
            <a:picLocks noChangeAspect="1"/>
          </p:cNvPicPr>
          <p:nvPr/>
        </p:nvPicPr>
        <p:blipFill>
          <a:blip r:embed="rId3"/>
          <a:stretch>
            <a:fillRect/>
          </a:stretch>
        </p:blipFill>
        <p:spPr>
          <a:xfrm>
            <a:off x="8996741" y="3550032"/>
            <a:ext cx="311029" cy="487345"/>
          </a:xfrm>
          <a:prstGeom prst="rect">
            <a:avLst/>
          </a:prstGeom>
        </p:spPr>
      </p:pic>
      <p:pic>
        <p:nvPicPr>
          <p:cNvPr id="23" name="Grafik 22">
            <a:extLst>
              <a:ext uri="{FF2B5EF4-FFF2-40B4-BE49-F238E27FC236}">
                <a16:creationId xmlns:a16="http://schemas.microsoft.com/office/drawing/2014/main" id="{BCE2BEE2-AAF9-BDDC-4E84-E43DA21CFFCA}"/>
              </a:ext>
            </a:extLst>
          </p:cNvPr>
          <p:cNvPicPr>
            <a:picLocks noChangeAspect="1"/>
          </p:cNvPicPr>
          <p:nvPr/>
        </p:nvPicPr>
        <p:blipFill>
          <a:blip r:embed="rId2"/>
          <a:stretch>
            <a:fillRect/>
          </a:stretch>
        </p:blipFill>
        <p:spPr>
          <a:xfrm>
            <a:off x="2486388" y="3507682"/>
            <a:ext cx="765267" cy="582269"/>
          </a:xfrm>
          <a:prstGeom prst="rect">
            <a:avLst/>
          </a:prstGeom>
        </p:spPr>
      </p:pic>
      <p:pic>
        <p:nvPicPr>
          <p:cNvPr id="5" name="Grafik 4">
            <a:extLst>
              <a:ext uri="{FF2B5EF4-FFF2-40B4-BE49-F238E27FC236}">
                <a16:creationId xmlns:a16="http://schemas.microsoft.com/office/drawing/2014/main" id="{C1A649DD-6B08-5F20-D44E-A42E0E69B01A}"/>
              </a:ext>
            </a:extLst>
          </p:cNvPr>
          <p:cNvPicPr>
            <a:picLocks noChangeAspect="1"/>
          </p:cNvPicPr>
          <p:nvPr/>
        </p:nvPicPr>
        <p:blipFill>
          <a:blip r:embed="rId2"/>
          <a:stretch>
            <a:fillRect/>
          </a:stretch>
        </p:blipFill>
        <p:spPr>
          <a:xfrm>
            <a:off x="3968346" y="5830627"/>
            <a:ext cx="765267" cy="582269"/>
          </a:xfrm>
          <a:prstGeom prst="rect">
            <a:avLst/>
          </a:prstGeom>
        </p:spPr>
      </p:pic>
    </p:spTree>
    <p:extLst>
      <p:ext uri="{BB962C8B-B14F-4D97-AF65-F5344CB8AC3E}">
        <p14:creationId xmlns:p14="http://schemas.microsoft.com/office/powerpoint/2010/main" val="39921950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a:xfrm>
            <a:off x="1524003" y="3602041"/>
            <a:ext cx="9144000" cy="449454"/>
          </a:xfrm>
        </p:spPr>
        <p:txBody>
          <a:bodyPr>
            <a:normAutofit/>
          </a:bodyPr>
          <a:lstStyle/>
          <a:p>
            <a:pPr lvl="0"/>
            <a:r>
              <a:rPr lang="de-DE" dirty="0"/>
              <a:t>Verwaltung von Profilen für den Import von Schülerdaten</a:t>
            </a:r>
          </a:p>
          <a:p>
            <a:pPr lvl="0"/>
            <a:endParaRPr lang="de-DE" dirty="0"/>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508" y="1118845"/>
            <a:ext cx="2198984" cy="850274"/>
          </a:xfrm>
          <a:prstGeom prst="rect">
            <a:avLst/>
          </a:prstGeom>
        </p:spPr>
      </p:pic>
      <p:sp>
        <p:nvSpPr>
          <p:cNvPr id="4" name="Textfeld 3">
            <a:extLst>
              <a:ext uri="{FF2B5EF4-FFF2-40B4-BE49-F238E27FC236}">
                <a16:creationId xmlns:a16="http://schemas.microsoft.com/office/drawing/2014/main" id="{E0DF7CF3-343F-7361-CFD2-F83900DF938C}"/>
              </a:ext>
            </a:extLst>
          </p:cNvPr>
          <p:cNvSpPr txBox="1"/>
          <p:nvPr/>
        </p:nvSpPr>
        <p:spPr>
          <a:xfrm>
            <a:off x="4031566" y="5352757"/>
            <a:ext cx="4128868" cy="646331"/>
          </a:xfrm>
          <a:prstGeom prst="rect">
            <a:avLst/>
          </a:prstGeom>
          <a:noFill/>
        </p:spPr>
        <p:txBody>
          <a:bodyPr wrap="square" rtlCol="0">
            <a:spAutoFit/>
          </a:bodyPr>
          <a:lstStyle/>
          <a:p>
            <a:pPr lvl="0" algn="ctr"/>
            <a:r>
              <a:rPr lang="de-DE" dirty="0"/>
              <a:t>Marco Garagna</a:t>
            </a:r>
          </a:p>
          <a:p>
            <a:pPr lvl="0" algn="ctr"/>
            <a:r>
              <a:rPr lang="de-DE" dirty="0"/>
              <a:t>ASCI Systemhaus GmbH</a:t>
            </a:r>
          </a:p>
        </p:txBody>
      </p:sp>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72202" y="1757282"/>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202" y="3410893"/>
            <a:ext cx="5854149" cy="369332"/>
          </a:xfrm>
          <a:prstGeom prst="rect">
            <a:avLst/>
          </a:prstGeom>
          <a:noFill/>
        </p:spPr>
        <p:txBody>
          <a:bodyPr wrap="square">
            <a:spAutoFit/>
          </a:bodyPr>
          <a:lstStyle/>
          <a:p>
            <a:pPr>
              <a:buFont typeface="Arial" panose="020B0604020202020204" pitchFamily="34" charset="0"/>
              <a:buChar char="•"/>
            </a:pPr>
            <a:r>
              <a:rPr lang="de-DE" dirty="0"/>
              <a:t> 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202" y="3928676"/>
            <a:ext cx="5854149" cy="369332"/>
          </a:xfrm>
          <a:prstGeom prst="rect">
            <a:avLst/>
          </a:prstGeom>
          <a:noFill/>
        </p:spPr>
        <p:txBody>
          <a:bodyPr wrap="square">
            <a:spAutoFit/>
          </a:bodyPr>
          <a:lstStyle/>
          <a:p>
            <a:pPr>
              <a:buFont typeface="Arial" panose="020B0604020202020204" pitchFamily="34" charset="0"/>
              <a:buChar char="•"/>
            </a:pPr>
            <a:r>
              <a:rPr lang="de-DE" dirty="0"/>
              <a:t> 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72201" y="4426815"/>
            <a:ext cx="5854149" cy="369332"/>
          </a:xfrm>
          <a:prstGeom prst="rect">
            <a:avLst/>
          </a:prstGeom>
          <a:noFill/>
        </p:spPr>
        <p:txBody>
          <a:bodyPr wrap="square">
            <a:spAutoFit/>
          </a:bodyPr>
          <a:lstStyle/>
          <a:p>
            <a:pPr>
              <a:buFont typeface="Arial" panose="020B0604020202020204" pitchFamily="34" charset="0"/>
              <a:buChar char="•"/>
            </a:pPr>
            <a:r>
              <a:rPr lang="de-DE" dirty="0"/>
              <a:t> Statistische 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6" name="Inhaltsplatzhalter 5">
            <a:extLst>
              <a:ext uri="{FF2B5EF4-FFF2-40B4-BE49-F238E27FC236}">
                <a16:creationId xmlns:a16="http://schemas.microsoft.com/office/drawing/2014/main" id="{05811D81-5B8D-F23C-875D-DCACD35099B3}"/>
              </a:ext>
            </a:extLst>
          </p:cNvPr>
          <p:cNvPicPr>
            <a:picLocks noGrp="1" noChangeAspect="1"/>
          </p:cNvPicPr>
          <p:nvPr>
            <p:ph idx="2"/>
          </p:nvPr>
        </p:nvPicPr>
        <p:blipFill>
          <a:blip r:embed="rId7"/>
          <a:stretch>
            <a:fillRect/>
          </a:stretch>
        </p:blipFill>
        <p:spPr>
          <a:xfrm>
            <a:off x="5834576" y="1825627"/>
            <a:ext cx="5181600" cy="3446135"/>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5" name="Inhaltsplatzhalter 4">
            <a:extLst>
              <a:ext uri="{FF2B5EF4-FFF2-40B4-BE49-F238E27FC236}">
                <a16:creationId xmlns:a16="http://schemas.microsoft.com/office/drawing/2014/main" id="{6861099A-3574-AE0E-3DD8-798E99B2AA81}"/>
              </a:ext>
            </a:extLst>
          </p:cNvPr>
          <p:cNvSpPr>
            <a:spLocks noGrp="1"/>
          </p:cNvSpPr>
          <p:nvPr>
            <p:ph idx="1"/>
          </p:nvPr>
        </p:nvSpPr>
        <p:spPr/>
        <p:txBody>
          <a:bodyPr/>
          <a:lstStyle/>
          <a:p>
            <a:endParaRPr lang="de-DE" dirty="0"/>
          </a:p>
        </p:txBody>
      </p:sp>
      <p:pic>
        <p:nvPicPr>
          <p:cNvPr id="11" name="Inhaltsplatzhalter 10">
            <a:extLst>
              <a:ext uri="{FF2B5EF4-FFF2-40B4-BE49-F238E27FC236}">
                <a16:creationId xmlns:a16="http://schemas.microsoft.com/office/drawing/2014/main" id="{E0C82463-5360-9595-451A-78CA34A4D794}"/>
              </a:ext>
            </a:extLst>
          </p:cNvPr>
          <p:cNvPicPr>
            <a:picLocks noGrp="1" noChangeAspect="1"/>
          </p:cNvPicPr>
          <p:nvPr>
            <p:ph idx="2"/>
          </p:nvPr>
        </p:nvPicPr>
        <p:blipFill>
          <a:blip r:embed="rId7"/>
          <a:stretch>
            <a:fillRect/>
          </a:stretch>
        </p:blipFill>
        <p:spPr>
          <a:xfrm>
            <a:off x="6281391" y="2234160"/>
            <a:ext cx="4963218" cy="3534268"/>
          </a:xfrm>
        </p:spPr>
      </p:pic>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8"/>
          <a:stretch>
            <a:fillRect/>
          </a:stretch>
        </p:blipFill>
        <p:spPr>
          <a:xfrm>
            <a:off x="155961" y="2843043"/>
            <a:ext cx="6125430" cy="1933845"/>
          </a:xfrm>
          <a:prstGeom prst="rect">
            <a:avLst/>
          </a:prstGeo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846</Words>
  <Application>Microsoft Office PowerPoint</Application>
  <PresentationFormat>Breitbild</PresentationFormat>
  <Paragraphs>121</Paragraphs>
  <Slides>23</Slides>
  <Notes>16</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23</vt:i4>
      </vt:variant>
    </vt:vector>
  </HeadingPairs>
  <TitlesOfParts>
    <vt:vector size="27"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FAZIT</vt:lpstr>
      <vt:lpstr>Vielen Dank für Ihre Aufmerksamkeit!  Quellen:</vt:lpstr>
      <vt:lpstr>Danke Seite</vt:lpstr>
      <vt:lpst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96</cp:revision>
  <dcterms:created xsi:type="dcterms:W3CDTF">2024-05-22T09:27:39Z</dcterms:created>
  <dcterms:modified xsi:type="dcterms:W3CDTF">2024-06-24T09:25:33Z</dcterms:modified>
</cp:coreProperties>
</file>